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lvl1pPr defTabSz="457200">
      <a:defRPr>
        <a:latin typeface="+mj-lt"/>
        <a:ea typeface="+mj-ea"/>
        <a:cs typeface="+mj-cs"/>
        <a:sym typeface="Avenir Roman"/>
      </a:defRPr>
    </a:lvl1pPr>
    <a:lvl2pPr defTabSz="457200">
      <a:defRPr>
        <a:latin typeface="+mj-lt"/>
        <a:ea typeface="+mj-ea"/>
        <a:cs typeface="+mj-cs"/>
        <a:sym typeface="Avenir Roman"/>
      </a:defRPr>
    </a:lvl2pPr>
    <a:lvl3pPr defTabSz="457200">
      <a:defRPr>
        <a:latin typeface="+mj-lt"/>
        <a:ea typeface="+mj-ea"/>
        <a:cs typeface="+mj-cs"/>
        <a:sym typeface="Avenir Roman"/>
      </a:defRPr>
    </a:lvl3pPr>
    <a:lvl4pPr defTabSz="457200">
      <a:defRPr>
        <a:latin typeface="+mj-lt"/>
        <a:ea typeface="+mj-ea"/>
        <a:cs typeface="+mj-cs"/>
        <a:sym typeface="Avenir Roman"/>
      </a:defRPr>
    </a:lvl4pPr>
    <a:lvl5pPr defTabSz="457200">
      <a:defRPr>
        <a:latin typeface="+mj-lt"/>
        <a:ea typeface="+mj-ea"/>
        <a:cs typeface="+mj-cs"/>
        <a:sym typeface="Avenir Roman"/>
      </a:defRPr>
    </a:lvl5pPr>
    <a:lvl6pPr defTabSz="457200">
      <a:defRPr>
        <a:latin typeface="+mj-lt"/>
        <a:ea typeface="+mj-ea"/>
        <a:cs typeface="+mj-cs"/>
        <a:sym typeface="Avenir Roman"/>
      </a:defRPr>
    </a:lvl6pPr>
    <a:lvl7pPr defTabSz="457200">
      <a:defRPr>
        <a:latin typeface="+mj-lt"/>
        <a:ea typeface="+mj-ea"/>
        <a:cs typeface="+mj-cs"/>
        <a:sym typeface="Avenir Roman"/>
      </a:defRPr>
    </a:lvl7pPr>
    <a:lvl8pPr defTabSz="457200">
      <a:defRPr>
        <a:latin typeface="+mj-lt"/>
        <a:ea typeface="+mj-ea"/>
        <a:cs typeface="+mj-cs"/>
        <a:sym typeface="Avenir Roman"/>
      </a:defRPr>
    </a:lvl8pPr>
    <a:lvl9pPr defTabSz="457200">
      <a:defRPr>
        <a:latin typeface="+mj-lt"/>
        <a:ea typeface="+mj-ea"/>
        <a:cs typeface="+mj-cs"/>
        <a:sym typeface="Avenir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venir Book"/>
          <a:ea typeface="Avenir Book"/>
          <a:cs typeface="Avenir 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Образец подзаголовка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</p:spPr>
        <p:txBody>
          <a:bodyPr lIns="0" tIns="0" rIns="0" bIns="0"/>
          <a:lstStyle>
            <a:lvl1pPr defTabSz="914400"/>
          </a:lstStyle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>
            <a:lvl1pPr defTabSz="914400"/>
            <a:lvl2pPr marL="783771" indent="-326571" defTabSz="914400"/>
            <a:lvl3pPr defTabSz="914400"/>
            <a:lvl4pPr defTabSz="914400"/>
            <a:lvl5pPr defTabSz="914400"/>
          </a:lstStyle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6553200" y="6404294"/>
            <a:ext cx="2133600" cy="269237"/>
          </a:xfrm>
          <a:prstGeom prst="rect">
            <a:avLst/>
          </a:prstGeom>
        </p:spPr>
        <p:txBody>
          <a:bodyPr lIns="0" tIns="0" rIns="0" bIns="0"/>
          <a:lstStyle>
            <a:lvl1pPr defTabSz="914400"/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Образец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9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Образец текста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4"/>
            <a:ext cx="4040188" cy="73941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</a:lstStyle>
          <a:p>
            <a:pPr lvl="0">
              <a:defRPr sz="1800" b="0"/>
            </a:pPr>
            <a:r>
              <a:rPr sz="2400" b="1"/>
              <a:t>Образец текста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92277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6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Образец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Образец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4" cy="80486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Образец текста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5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457200">
        <a:defRPr sz="4400">
          <a:latin typeface="Calibri"/>
          <a:ea typeface="Calibri"/>
          <a:cs typeface="Calibri"/>
          <a:sym typeface="Calibri"/>
        </a:defRPr>
      </a:lvl1pPr>
      <a:lvl2pPr algn="ctr" defTabSz="457200">
        <a:defRPr sz="4400">
          <a:latin typeface="Calibri"/>
          <a:ea typeface="Calibri"/>
          <a:cs typeface="Calibri"/>
          <a:sym typeface="Calibri"/>
        </a:defRPr>
      </a:lvl2pPr>
      <a:lvl3pPr algn="ctr" defTabSz="457200">
        <a:defRPr sz="4400">
          <a:latin typeface="Calibri"/>
          <a:ea typeface="Calibri"/>
          <a:cs typeface="Calibri"/>
          <a:sym typeface="Calibri"/>
        </a:defRPr>
      </a:lvl3pPr>
      <a:lvl4pPr algn="ctr" defTabSz="457200">
        <a:defRPr sz="4400">
          <a:latin typeface="Calibri"/>
          <a:ea typeface="Calibri"/>
          <a:cs typeface="Calibri"/>
          <a:sym typeface="Calibri"/>
        </a:defRPr>
      </a:lvl4pPr>
      <a:lvl5pPr algn="ctr" defTabSz="457200">
        <a:defRPr sz="4400">
          <a:latin typeface="Calibri"/>
          <a:ea typeface="Calibri"/>
          <a:cs typeface="Calibri"/>
          <a:sym typeface="Calibri"/>
        </a:defRPr>
      </a:lvl5pPr>
      <a:lvl6pPr algn="ctr" defTabSz="457200">
        <a:defRPr sz="4400">
          <a:latin typeface="Calibri"/>
          <a:ea typeface="Calibri"/>
          <a:cs typeface="Calibri"/>
          <a:sym typeface="Calibri"/>
        </a:defRPr>
      </a:lvl6pPr>
      <a:lvl7pPr algn="ctr" defTabSz="457200">
        <a:defRPr sz="4400">
          <a:latin typeface="Calibri"/>
          <a:ea typeface="Calibri"/>
          <a:cs typeface="Calibri"/>
          <a:sym typeface="Calibri"/>
        </a:defRPr>
      </a:lvl7pPr>
      <a:lvl8pPr algn="ctr" defTabSz="457200">
        <a:defRPr sz="4400">
          <a:latin typeface="Calibri"/>
          <a:ea typeface="Calibri"/>
          <a:cs typeface="Calibri"/>
          <a:sym typeface="Calibri"/>
        </a:defRPr>
      </a:lvl8pPr>
      <a:lvl9pPr algn="ctr" defTabSz="457200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225027" y="260646"/>
            <a:ext cx="8640961" cy="504060"/>
          </a:xfrm>
          <a:prstGeom prst="rect">
            <a:avLst/>
          </a:prstGeom>
          <a:solidFill>
            <a:srgbClr val="0070C0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>
            <a:lvl1pPr>
              <a:defRPr sz="1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Проект. Суть и принципиальная схема.</a:t>
            </a:r>
          </a:p>
        </p:txBody>
      </p:sp>
      <p:sp>
        <p:nvSpPr>
          <p:cNvPr id="54" name="Shape 5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fld id="{86CB4B4D-7CA3-9044-876B-883B54F8677D}" type="slidenum">
              <a:rPr sz="1200"/>
              <a:pPr lvl="0">
                <a:defRPr sz="1800"/>
              </a:pPr>
              <a:t>1</a:t>
            </a:fld>
            <a:endParaRPr sz="1200"/>
          </a:p>
        </p:txBody>
      </p:sp>
      <p:sp>
        <p:nvSpPr>
          <p:cNvPr id="55" name="Shape 55"/>
          <p:cNvSpPr/>
          <p:nvPr/>
        </p:nvSpPr>
        <p:spPr>
          <a:xfrm>
            <a:off x="1907703" y="6465384"/>
            <a:ext cx="7128793" cy="146466"/>
          </a:xfrm>
          <a:prstGeom prst="rect">
            <a:avLst/>
          </a:prstGeom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1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0070C0"/>
                </a:solidFill>
              </a:rPr>
              <a:t>___________________________________________________________________________________________________</a:t>
            </a:r>
          </a:p>
        </p:txBody>
      </p:sp>
      <p:pic>
        <p:nvPicPr>
          <p:cNvPr id="56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23527" y="6381327"/>
            <a:ext cx="1224138" cy="40186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9" name="Group 59"/>
          <p:cNvGrpSpPr/>
          <p:nvPr/>
        </p:nvGrpSpPr>
        <p:grpSpPr>
          <a:xfrm>
            <a:off x="2875834" y="1673720"/>
            <a:ext cx="3391985" cy="1488169"/>
            <a:chOff x="-44" y="-19"/>
            <a:chExt cx="3391984" cy="1488167"/>
          </a:xfrm>
        </p:grpSpPr>
        <p:sp>
          <p:nvSpPr>
            <p:cNvPr id="57" name="Shape 57"/>
            <p:cNvSpPr/>
            <p:nvPr/>
          </p:nvSpPr>
          <p:spPr>
            <a:xfrm>
              <a:off x="-45" y="-20"/>
              <a:ext cx="3391985" cy="14881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CD5B5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3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>
              <a:off x="496842" y="239605"/>
              <a:ext cx="2398557" cy="10089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3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300"/>
                <a:t>Участие в кластере по производству и переработке молочной продукции в Ростовской области «Донские молочные продукты»</a:t>
              </a:r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3457510" y="1295651"/>
            <a:ext cx="2228755" cy="432023"/>
            <a:chOff x="-29" y="-6"/>
            <a:chExt cx="2228753" cy="432022"/>
          </a:xfrm>
        </p:grpSpPr>
        <p:sp>
          <p:nvSpPr>
            <p:cNvPr id="60" name="Shape 60"/>
            <p:cNvSpPr/>
            <p:nvPr/>
          </p:nvSpPr>
          <p:spPr>
            <a:xfrm>
              <a:off x="-30" y="-7"/>
              <a:ext cx="2228755" cy="432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BEEF4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326457" y="87541"/>
              <a:ext cx="1576007" cy="2569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/>
              <a:r>
                <a:t>ОАО «РКР»</a:t>
              </a:r>
            </a:p>
          </p:txBody>
        </p:sp>
      </p:grpSp>
      <p:grpSp>
        <p:nvGrpSpPr>
          <p:cNvPr id="67" name="Group 67"/>
          <p:cNvGrpSpPr/>
          <p:nvPr/>
        </p:nvGrpSpPr>
        <p:grpSpPr>
          <a:xfrm>
            <a:off x="396333" y="4268884"/>
            <a:ext cx="2544492" cy="1185795"/>
            <a:chOff x="-34" y="-16"/>
            <a:chExt cx="2544491" cy="1185793"/>
          </a:xfrm>
        </p:grpSpPr>
        <p:grpSp>
          <p:nvGrpSpPr>
            <p:cNvPr id="65" name="Group 65"/>
            <p:cNvGrpSpPr/>
            <p:nvPr/>
          </p:nvGrpSpPr>
          <p:grpSpPr>
            <a:xfrm>
              <a:off x="-35" y="-17"/>
              <a:ext cx="2544492" cy="1185795"/>
              <a:chOff x="-33" y="-15"/>
              <a:chExt cx="2544491" cy="1185793"/>
            </a:xfrm>
          </p:grpSpPr>
          <p:sp>
            <p:nvSpPr>
              <p:cNvPr id="63" name="Shape 63"/>
              <p:cNvSpPr/>
              <p:nvPr/>
            </p:nvSpPr>
            <p:spPr>
              <a:xfrm>
                <a:off x="-34" y="-16"/>
                <a:ext cx="2544332" cy="11857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8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CCC1DA"/>
              </a:solidFill>
              <a:ln w="25400" cap="flat">
                <a:solidFill>
                  <a:srgbClr val="3A5E8A"/>
                </a:solidFill>
                <a:prstDash val="solid"/>
                <a:bevel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latin typeface="Times New Roman Bold"/>
                    <a:ea typeface="Times New Roman Bold"/>
                    <a:cs typeface="Times New Roman Bold"/>
                    <a:sym typeface="Times New Roman Bold"/>
                  </a:defRPr>
                </a:pPr>
                <a:endParaRPr/>
              </a:p>
            </p:txBody>
          </p:sp>
          <p:sp>
            <p:nvSpPr>
              <p:cNvPr id="64" name="Shape 64"/>
              <p:cNvSpPr/>
              <p:nvPr/>
            </p:nvSpPr>
            <p:spPr>
              <a:xfrm>
                <a:off x="64" y="500897"/>
                <a:ext cx="2544394" cy="18402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>
                  <a:defRPr sz="1200">
                    <a:latin typeface="Times New Roman Bold"/>
                    <a:ea typeface="Times New Roman Bold"/>
                    <a:cs typeface="Times New Roman Bold"/>
                    <a:sym typeface="Times New Roman Bold"/>
                  </a:defRPr>
                </a:lvl1pPr>
              </a:lstStyle>
              <a:p>
                <a:pPr lvl="0">
                  <a:defRPr sz="1800"/>
                </a:pPr>
                <a:r>
                  <a:rPr sz="1200"/>
                  <a:t>40</a:t>
                </a:r>
              </a:p>
            </p:txBody>
          </p:sp>
        </p:grpSp>
        <p:sp>
          <p:nvSpPr>
            <p:cNvPr id="66" name="Shape 66"/>
            <p:cNvSpPr/>
            <p:nvPr/>
          </p:nvSpPr>
          <p:spPr>
            <a:xfrm>
              <a:off x="372682" y="500896"/>
              <a:ext cx="1799156" cy="1840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…………..</a:t>
              </a:r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320133" y="4064577"/>
            <a:ext cx="2544492" cy="1185795"/>
            <a:chOff x="-34" y="-17"/>
            <a:chExt cx="2544491" cy="1185793"/>
          </a:xfrm>
        </p:grpSpPr>
        <p:grpSp>
          <p:nvGrpSpPr>
            <p:cNvPr id="70" name="Group 70"/>
            <p:cNvGrpSpPr/>
            <p:nvPr/>
          </p:nvGrpSpPr>
          <p:grpSpPr>
            <a:xfrm>
              <a:off x="-35" y="-18"/>
              <a:ext cx="2544492" cy="1185795"/>
              <a:chOff x="-33" y="-15"/>
              <a:chExt cx="2544491" cy="1185793"/>
            </a:xfrm>
          </p:grpSpPr>
          <p:sp>
            <p:nvSpPr>
              <p:cNvPr id="68" name="Shape 68"/>
              <p:cNvSpPr/>
              <p:nvPr/>
            </p:nvSpPr>
            <p:spPr>
              <a:xfrm>
                <a:off x="-34" y="-16"/>
                <a:ext cx="2544332" cy="11857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8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CCC1DA"/>
              </a:solidFill>
              <a:ln w="25400" cap="flat">
                <a:solidFill>
                  <a:srgbClr val="3A5E8A"/>
                </a:solidFill>
                <a:prstDash val="solid"/>
                <a:bevel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latin typeface="Times New Roman Bold"/>
                    <a:ea typeface="Times New Roman Bold"/>
                    <a:cs typeface="Times New Roman Bold"/>
                    <a:sym typeface="Times New Roman Bold"/>
                  </a:defRPr>
                </a:pPr>
                <a:endParaRPr/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64" y="500896"/>
                <a:ext cx="2544394" cy="18402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>
                  <a:defRPr sz="1200">
                    <a:latin typeface="Times New Roman Bold"/>
                    <a:ea typeface="Times New Roman Bold"/>
                    <a:cs typeface="Times New Roman Bold"/>
                    <a:sym typeface="Times New Roman Bold"/>
                  </a:defRPr>
                </a:lvl1pPr>
              </a:lstStyle>
              <a:p>
                <a:pPr lvl="0">
                  <a:defRPr sz="1800"/>
                </a:pPr>
                <a:r>
                  <a:rPr sz="1200"/>
                  <a:t>40</a:t>
                </a:r>
              </a:p>
            </p:txBody>
          </p:sp>
        </p:grpSp>
        <p:sp>
          <p:nvSpPr>
            <p:cNvPr id="71" name="Shape 71"/>
            <p:cNvSpPr/>
            <p:nvPr/>
          </p:nvSpPr>
          <p:spPr>
            <a:xfrm>
              <a:off x="372682" y="500895"/>
              <a:ext cx="1799156" cy="1840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40</a:t>
              </a:r>
            </a:p>
          </p:txBody>
        </p:sp>
      </p:grpSp>
      <p:grpSp>
        <p:nvGrpSpPr>
          <p:cNvPr id="75" name="Group 75"/>
          <p:cNvGrpSpPr/>
          <p:nvPr/>
        </p:nvGrpSpPr>
        <p:grpSpPr>
          <a:xfrm>
            <a:off x="143405" y="3676008"/>
            <a:ext cx="2544199" cy="1185791"/>
            <a:chOff x="-33" y="-16"/>
            <a:chExt cx="2544197" cy="1185790"/>
          </a:xfrm>
        </p:grpSpPr>
        <p:sp>
          <p:nvSpPr>
            <p:cNvPr id="73" name="Shape 73"/>
            <p:cNvSpPr/>
            <p:nvPr/>
          </p:nvSpPr>
          <p:spPr>
            <a:xfrm>
              <a:off x="-34" y="-17"/>
              <a:ext cx="2544199" cy="1185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CC1DA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372681" y="215145"/>
              <a:ext cx="1799156" cy="7555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Организации – участники кластера «Донские молочные продукты»</a:t>
              </a:r>
            </a:p>
          </p:txBody>
        </p:sp>
      </p:grpSp>
      <p:grpSp>
        <p:nvGrpSpPr>
          <p:cNvPr id="78" name="Group 78"/>
          <p:cNvGrpSpPr/>
          <p:nvPr/>
        </p:nvGrpSpPr>
        <p:grpSpPr>
          <a:xfrm>
            <a:off x="3287495" y="3233802"/>
            <a:ext cx="2398756" cy="1035072"/>
            <a:chOff x="-31" y="-14"/>
            <a:chExt cx="2398754" cy="1035070"/>
          </a:xfrm>
        </p:grpSpPr>
        <p:sp>
          <p:nvSpPr>
            <p:cNvPr id="76" name="Shape 76"/>
            <p:cNvSpPr/>
            <p:nvPr/>
          </p:nvSpPr>
          <p:spPr>
            <a:xfrm>
              <a:off x="-32" y="-15"/>
              <a:ext cx="2398756" cy="1035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BEEF4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351358" y="235058"/>
              <a:ext cx="1696220" cy="5650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Специализированная компания кластера ОАО «РКР»</a:t>
              </a:r>
            </a:p>
          </p:txBody>
        </p:sp>
      </p:grpSp>
      <p:grpSp>
        <p:nvGrpSpPr>
          <p:cNvPr id="81" name="Group 81"/>
          <p:cNvGrpSpPr/>
          <p:nvPr/>
        </p:nvGrpSpPr>
        <p:grpSpPr>
          <a:xfrm>
            <a:off x="6426699" y="4268883"/>
            <a:ext cx="2544328" cy="1185733"/>
            <a:chOff x="-33" y="-16"/>
            <a:chExt cx="2544326" cy="1185731"/>
          </a:xfrm>
        </p:grpSpPr>
        <p:sp>
          <p:nvSpPr>
            <p:cNvPr id="79" name="Shape 79"/>
            <p:cNvSpPr/>
            <p:nvPr/>
          </p:nvSpPr>
          <p:spPr>
            <a:xfrm>
              <a:off x="-34" y="-17"/>
              <a:ext cx="2544328" cy="1185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2D050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372681" y="500895"/>
              <a:ext cx="1799156" cy="1840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…………..</a:t>
              </a:r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6426699" y="4064578"/>
            <a:ext cx="2544328" cy="1185733"/>
            <a:chOff x="-33" y="-16"/>
            <a:chExt cx="2544326" cy="1185731"/>
          </a:xfrm>
        </p:grpSpPr>
        <p:sp>
          <p:nvSpPr>
            <p:cNvPr id="82" name="Shape 82"/>
            <p:cNvSpPr/>
            <p:nvPr/>
          </p:nvSpPr>
          <p:spPr>
            <a:xfrm>
              <a:off x="-34" y="-17"/>
              <a:ext cx="2544328" cy="1185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2D050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372681" y="500895"/>
              <a:ext cx="1799156" cy="1840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…………..</a:t>
              </a:r>
            </a:p>
          </p:txBody>
        </p:sp>
      </p:grpSp>
      <p:grpSp>
        <p:nvGrpSpPr>
          <p:cNvPr id="87" name="Group 87"/>
          <p:cNvGrpSpPr/>
          <p:nvPr/>
        </p:nvGrpSpPr>
        <p:grpSpPr>
          <a:xfrm>
            <a:off x="5735458" y="3861044"/>
            <a:ext cx="3742349" cy="1743956"/>
            <a:chOff x="-48" y="-23"/>
            <a:chExt cx="3742347" cy="1743954"/>
          </a:xfrm>
        </p:grpSpPr>
        <p:sp>
          <p:nvSpPr>
            <p:cNvPr id="85" name="Shape 85"/>
            <p:cNvSpPr/>
            <p:nvPr/>
          </p:nvSpPr>
          <p:spPr>
            <a:xfrm>
              <a:off x="-49" y="-24"/>
              <a:ext cx="3742349" cy="1743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2D050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548134" y="780028"/>
              <a:ext cx="2646171" cy="1840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2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/>
              </a:pPr>
              <a:r>
                <a:rPr sz="1200"/>
                <a:t>…………..</a:t>
              </a:r>
            </a:p>
          </p:txBody>
        </p:sp>
      </p:grpSp>
      <p:grpSp>
        <p:nvGrpSpPr>
          <p:cNvPr id="90" name="Group 90"/>
          <p:cNvGrpSpPr/>
          <p:nvPr/>
        </p:nvGrpSpPr>
        <p:grpSpPr>
          <a:xfrm>
            <a:off x="6249968" y="3637908"/>
            <a:ext cx="2544326" cy="1185791"/>
            <a:chOff x="-33" y="-16"/>
            <a:chExt cx="2544325" cy="1185790"/>
          </a:xfrm>
        </p:grpSpPr>
        <p:sp>
          <p:nvSpPr>
            <p:cNvPr id="88" name="Shape 88"/>
            <p:cNvSpPr/>
            <p:nvPr/>
          </p:nvSpPr>
          <p:spPr>
            <a:xfrm>
              <a:off x="-34" y="-17"/>
              <a:ext cx="2544327" cy="1185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2D050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000"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372681" y="265405"/>
              <a:ext cx="1799155" cy="655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/>
              <a:r>
                <a:rPr sz="1200"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Внешние контрагенты кластера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sz="1000"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(органы власти, организации, общественность и т.д.)</a:t>
              </a:r>
            </a:p>
          </p:txBody>
        </p:sp>
      </p:grpSp>
      <p:sp>
        <p:nvSpPr>
          <p:cNvPr id="91" name="Shape 91"/>
          <p:cNvSpPr/>
          <p:nvPr/>
        </p:nvSpPr>
        <p:spPr>
          <a:xfrm rot="8872380">
            <a:off x="2876057" y="3799328"/>
            <a:ext cx="360040" cy="530608"/>
          </a:xfrm>
          <a:prstGeom prst="rightArrow">
            <a:avLst>
              <a:gd name="adj1" fmla="val 46515"/>
              <a:gd name="adj2" fmla="val 52828"/>
            </a:avLst>
          </a:prstGeom>
          <a:solidFill>
            <a:srgbClr val="DBEEF4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2" name="Shape 92"/>
          <p:cNvSpPr/>
          <p:nvPr/>
        </p:nvSpPr>
        <p:spPr>
          <a:xfrm rot="1432206">
            <a:off x="5799480" y="3737080"/>
            <a:ext cx="360043" cy="530608"/>
          </a:xfrm>
          <a:prstGeom prst="rightArrow">
            <a:avLst>
              <a:gd name="adj1" fmla="val 46515"/>
              <a:gd name="adj2" fmla="val 52828"/>
            </a:avLst>
          </a:prstGeom>
          <a:solidFill>
            <a:srgbClr val="DBEEF4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1"/>
          <p:cNvGrpSpPr/>
          <p:nvPr/>
        </p:nvGrpSpPr>
        <p:grpSpPr>
          <a:xfrm>
            <a:off x="214281" y="214289"/>
            <a:ext cx="8644001" cy="6429422"/>
            <a:chOff x="0" y="0"/>
            <a:chExt cx="8643999" cy="6429420"/>
          </a:xfrm>
        </p:grpSpPr>
        <p:grpSp>
          <p:nvGrpSpPr>
            <p:cNvPr id="96" name="Group 96"/>
            <p:cNvGrpSpPr/>
            <p:nvPr/>
          </p:nvGrpSpPr>
          <p:grpSpPr>
            <a:xfrm>
              <a:off x="3408612" y="2526315"/>
              <a:ext cx="1876145" cy="1401232"/>
              <a:chOff x="0" y="0"/>
              <a:chExt cx="1876144" cy="1401231"/>
            </a:xfrm>
          </p:grpSpPr>
          <p:sp>
            <p:nvSpPr>
              <p:cNvPr id="94" name="Shape 94"/>
              <p:cNvSpPr/>
              <p:nvPr/>
            </p:nvSpPr>
            <p:spPr>
              <a:xfrm>
                <a:off x="0" y="-1"/>
                <a:ext cx="1876145" cy="14012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solidFill>
                <a:srgbClr val="E46C0A"/>
              </a:soli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722312">
                  <a:lnSpc>
                    <a:spcPct val="90000"/>
                  </a:lnSpc>
                  <a:spcBef>
                    <a:spcPts val="700"/>
                  </a:spcBef>
                  <a:def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defRPr>
                </a:pPr>
                <a:endParaRPr/>
              </a:p>
            </p:txBody>
          </p:sp>
          <p:sp>
            <p:nvSpPr>
              <p:cNvPr id="95" name="Shape 95"/>
              <p:cNvSpPr/>
              <p:nvPr/>
            </p:nvSpPr>
            <p:spPr>
              <a:xfrm>
                <a:off x="-1" y="204588"/>
                <a:ext cx="1876146" cy="9920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306385" tIns="306385" rIns="306385" bIns="306385" numCol="1" anchor="ctr">
                <a:spAutoFit/>
              </a:bodyPr>
              <a:lstStyle>
                <a:lvl1pPr algn="ctr" defTabSz="722312">
                  <a:lnSpc>
                    <a:spcPct val="90000"/>
                  </a:lnSpc>
                  <a:spcBef>
                    <a:spcPts val="500"/>
                  </a:spcBef>
                  <a:def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defRPr>
                </a:lvl1pPr>
              </a:lstStyle>
              <a:p>
                <a:pPr lvl="0">
                  <a:defRPr sz="1800">
                    <a:solidFill>
                      <a:srgbClr val="000000"/>
                    </a:solidFill>
                  </a:defRPr>
                </a:pPr>
                <a:r>
                  <a:rPr sz="1400">
                    <a:solidFill>
                      <a:srgbClr val="FFFFFF"/>
                    </a:solidFill>
                  </a:rPr>
                  <a:t>Молочный кластер</a:t>
                </a:r>
              </a:p>
            </p:txBody>
          </p:sp>
        </p:grpSp>
        <p:sp>
          <p:nvSpPr>
            <p:cNvPr id="97" name="Shape 97"/>
            <p:cNvSpPr/>
            <p:nvPr/>
          </p:nvSpPr>
          <p:spPr>
            <a:xfrm flipV="1">
              <a:off x="4294701" y="1736273"/>
              <a:ext cx="1" cy="469037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00" name="Group 100"/>
            <p:cNvGrpSpPr/>
            <p:nvPr/>
          </p:nvGrpSpPr>
          <p:grpSpPr>
            <a:xfrm>
              <a:off x="3476155" y="-1"/>
              <a:ext cx="1691688" cy="1700134"/>
              <a:chOff x="0" y="0"/>
              <a:chExt cx="1691686" cy="1700132"/>
            </a:xfrm>
          </p:grpSpPr>
          <p:sp>
            <p:nvSpPr>
              <p:cNvPr id="98" name="Shape 98"/>
              <p:cNvSpPr/>
              <p:nvPr/>
            </p:nvSpPr>
            <p:spPr>
              <a:xfrm>
                <a:off x="0" y="-1"/>
                <a:ext cx="1691687" cy="1700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BBB59"/>
                  </a:gs>
                  <a:gs pos="80000">
                    <a:srgbClr val="9BBB59"/>
                  </a:gs>
                  <a:gs pos="100000">
                    <a:srgbClr val="9BBB59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 sz="14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-1" y="358660"/>
                <a:ext cx="1691687" cy="98281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607" tIns="172607" rIns="172607" bIns="172607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Бюджет РО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latin typeface="Times New Roman"/>
                    <a:ea typeface="Times New Roman"/>
                    <a:cs typeface="Times New Roman"/>
                    <a:sym typeface="Times New Roman"/>
                  </a:rPr>
                  <a:t>Поступления в бюджет</a:t>
                </a:r>
              </a:p>
            </p:txBody>
          </p:sp>
        </p:grpSp>
        <p:sp>
          <p:nvSpPr>
            <p:cNvPr id="101" name="Shape 101"/>
            <p:cNvSpPr/>
            <p:nvPr/>
          </p:nvSpPr>
          <p:spPr>
            <a:xfrm flipV="1">
              <a:off x="5217081" y="1867578"/>
              <a:ext cx="398452" cy="620002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04" name="Group 104"/>
            <p:cNvGrpSpPr/>
            <p:nvPr/>
          </p:nvGrpSpPr>
          <p:grpSpPr>
            <a:xfrm>
              <a:off x="5184599" y="260479"/>
              <a:ext cx="1691686" cy="1700132"/>
              <a:chOff x="0" y="0"/>
              <a:chExt cx="1691685" cy="1700131"/>
            </a:xfrm>
          </p:grpSpPr>
          <p:sp>
            <p:nvSpPr>
              <p:cNvPr id="102" name="Shape 102"/>
              <p:cNvSpPr/>
              <p:nvPr/>
            </p:nvSpPr>
            <p:spPr>
              <a:xfrm>
                <a:off x="-1" y="-1"/>
                <a:ext cx="1691687" cy="1700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3C548"/>
                  </a:gs>
                  <a:gs pos="80000">
                    <a:srgbClr val="93C548"/>
                  </a:gs>
                  <a:gs pos="100000">
                    <a:srgbClr val="93C54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3" name="Shape 103"/>
              <p:cNvSpPr/>
              <p:nvPr/>
            </p:nvSpPr>
            <p:spPr>
              <a:xfrm>
                <a:off x="-1" y="214400"/>
                <a:ext cx="1691687" cy="12713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8389" tIns="178389" rIns="178389" bIns="178389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Кадры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60-80 специалистов</a:t>
                </a:r>
                <a:endParaRPr sz="12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 в год. 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Контракт</a:t>
                </a:r>
              </a:p>
            </p:txBody>
          </p:sp>
        </p:grpSp>
        <p:sp>
          <p:nvSpPr>
            <p:cNvPr id="105" name="Shape 105"/>
            <p:cNvSpPr/>
            <p:nvPr/>
          </p:nvSpPr>
          <p:spPr>
            <a:xfrm flipV="1">
              <a:off x="5615113" y="2487314"/>
              <a:ext cx="1196193" cy="546283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08" name="Group 108"/>
            <p:cNvGrpSpPr/>
            <p:nvPr/>
          </p:nvGrpSpPr>
          <p:grpSpPr>
            <a:xfrm>
              <a:off x="6650808" y="1144385"/>
              <a:ext cx="1691687" cy="1700132"/>
              <a:chOff x="0" y="0"/>
              <a:chExt cx="1691685" cy="1700130"/>
            </a:xfrm>
          </p:grpSpPr>
          <p:sp>
            <p:nvSpPr>
              <p:cNvPr id="106" name="Shape 106"/>
              <p:cNvSpPr/>
              <p:nvPr/>
            </p:nvSpPr>
            <p:spPr>
              <a:xfrm>
                <a:off x="-1" y="-1"/>
                <a:ext cx="1691687" cy="1700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86D035"/>
                  </a:gs>
                  <a:gs pos="80000">
                    <a:srgbClr val="86D035"/>
                  </a:gs>
                  <a:gs pos="100000">
                    <a:srgbClr val="86D035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-1" y="189272"/>
                <a:ext cx="1691687" cy="13215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5709" tIns="175709" rIns="175709" bIns="175709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Занятость населения 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1350 рабочих мест в год. Стабильная высокая зарплата</a:t>
                </a:r>
              </a:p>
            </p:txBody>
          </p:sp>
        </p:grpSp>
        <p:sp>
          <p:nvSpPr>
            <p:cNvPr id="109" name="Shape 109"/>
            <p:cNvSpPr/>
            <p:nvPr/>
          </p:nvSpPr>
          <p:spPr>
            <a:xfrm>
              <a:off x="5659828" y="3577959"/>
              <a:ext cx="1278381" cy="183804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12" name="Group 112"/>
            <p:cNvGrpSpPr/>
            <p:nvPr/>
          </p:nvGrpSpPr>
          <p:grpSpPr>
            <a:xfrm>
              <a:off x="6952312" y="2840338"/>
              <a:ext cx="1691688" cy="1700133"/>
              <a:chOff x="0" y="0"/>
              <a:chExt cx="1691686" cy="1700132"/>
            </a:xfrm>
          </p:grpSpPr>
          <p:sp>
            <p:nvSpPr>
              <p:cNvPr id="110" name="Shape 110"/>
              <p:cNvSpPr/>
              <p:nvPr/>
            </p:nvSpPr>
            <p:spPr>
              <a:xfrm>
                <a:off x="0" y="0"/>
                <a:ext cx="1691687" cy="1700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75DA24"/>
                  </a:gs>
                  <a:gs pos="80000">
                    <a:srgbClr val="75DA24"/>
                  </a:gs>
                  <a:gs pos="100000">
                    <a:srgbClr val="75DA24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1" name="Shape 111"/>
              <p:cNvSpPr/>
              <p:nvPr/>
            </p:nvSpPr>
            <p:spPr>
              <a:xfrm>
                <a:off x="-1" y="17965"/>
                <a:ext cx="1691687" cy="16642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4918" tIns="174918" rIns="174918" bIns="174918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Сельские территории </a:t>
                </a: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Социально-экономическое развитие, приток молодых специалистов</a:t>
                </a:r>
              </a:p>
            </p:txBody>
          </p:sp>
        </p:grpSp>
        <p:sp>
          <p:nvSpPr>
            <p:cNvPr id="113" name="Shape 113"/>
            <p:cNvSpPr/>
            <p:nvPr/>
          </p:nvSpPr>
          <p:spPr>
            <a:xfrm>
              <a:off x="5373683" y="4042513"/>
              <a:ext cx="934195" cy="567748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16" name="Group 116"/>
            <p:cNvGrpSpPr/>
            <p:nvPr/>
          </p:nvGrpSpPr>
          <p:grpSpPr>
            <a:xfrm>
              <a:off x="6087026" y="4338273"/>
              <a:ext cx="1691687" cy="1700134"/>
              <a:chOff x="0" y="0"/>
              <a:chExt cx="1691685" cy="1700132"/>
            </a:xfrm>
          </p:grpSpPr>
          <p:sp>
            <p:nvSpPr>
              <p:cNvPr id="114" name="Shape 114"/>
              <p:cNvSpPr/>
              <p:nvPr/>
            </p:nvSpPr>
            <p:spPr>
              <a:xfrm>
                <a:off x="-1" y="0"/>
                <a:ext cx="1691687" cy="17001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61E016"/>
                  </a:gs>
                  <a:gs pos="80000">
                    <a:srgbClr val="61E016"/>
                  </a:gs>
                  <a:gs pos="100000">
                    <a:srgbClr val="61E016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5" name="Shape 115"/>
              <p:cNvSpPr/>
              <p:nvPr/>
            </p:nvSpPr>
            <p:spPr>
              <a:xfrm>
                <a:off x="-1" y="105992"/>
                <a:ext cx="1691687" cy="148814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940" tIns="172940" rIns="172940" bIns="172940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Демографическая ситуация</a:t>
                </a:r>
                <a:r>
                  <a:rPr sz="1400"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 </a:t>
                </a:r>
                <a:endPara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Повышение рождаемости и продолжительности жизни населения</a:t>
                </a:r>
              </a:p>
            </p:txBody>
          </p:sp>
        </p:grpSp>
        <p:sp>
          <p:nvSpPr>
            <p:cNvPr id="117" name="Shape 117"/>
            <p:cNvSpPr/>
            <p:nvPr/>
          </p:nvSpPr>
          <p:spPr>
            <a:xfrm>
              <a:off x="4747012" y="4393353"/>
              <a:ext cx="216155" cy="377230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20" name="Group 120"/>
            <p:cNvGrpSpPr/>
            <p:nvPr/>
          </p:nvGrpSpPr>
          <p:grpSpPr>
            <a:xfrm>
              <a:off x="4399718" y="4729288"/>
              <a:ext cx="1691688" cy="1700133"/>
              <a:chOff x="0" y="0"/>
              <a:chExt cx="1691686" cy="1700132"/>
            </a:xfrm>
          </p:grpSpPr>
          <p:sp>
            <p:nvSpPr>
              <p:cNvPr id="118" name="Shape 118"/>
              <p:cNvSpPr/>
              <p:nvPr/>
            </p:nvSpPr>
            <p:spPr>
              <a:xfrm>
                <a:off x="0" y="-1"/>
                <a:ext cx="1691687" cy="1700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4BE50A"/>
                  </a:gs>
                  <a:gs pos="80000">
                    <a:srgbClr val="4BE50A"/>
                  </a:gs>
                  <a:gs pos="100000">
                    <a:srgbClr val="4BE50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9" name="Shape 119"/>
              <p:cNvSpPr/>
              <p:nvPr/>
            </p:nvSpPr>
            <p:spPr>
              <a:xfrm>
                <a:off x="-1" y="106324"/>
                <a:ext cx="1691687" cy="14874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607" tIns="172607" rIns="172607" bIns="172607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Логистические центры </a:t>
                </a: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Развитая инфраструктура. Доставка внутри всего региона</a:t>
                </a:r>
              </a:p>
            </p:txBody>
          </p:sp>
        </p:grpSp>
        <p:sp>
          <p:nvSpPr>
            <p:cNvPr id="121" name="Shape 121"/>
            <p:cNvSpPr/>
            <p:nvPr/>
          </p:nvSpPr>
          <p:spPr>
            <a:xfrm flipH="1">
              <a:off x="3579994" y="4371979"/>
              <a:ext cx="275867" cy="364920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24" name="Group 124"/>
            <p:cNvGrpSpPr/>
            <p:nvPr/>
          </p:nvGrpSpPr>
          <p:grpSpPr>
            <a:xfrm>
              <a:off x="2644670" y="4713917"/>
              <a:ext cx="1691688" cy="1700133"/>
              <a:chOff x="0" y="0"/>
              <a:chExt cx="1691686" cy="1700132"/>
            </a:xfrm>
          </p:grpSpPr>
          <p:sp>
            <p:nvSpPr>
              <p:cNvPr id="122" name="Shape 122"/>
              <p:cNvSpPr/>
              <p:nvPr/>
            </p:nvSpPr>
            <p:spPr>
              <a:xfrm>
                <a:off x="0" y="-1"/>
                <a:ext cx="1691687" cy="1700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E700"/>
                  </a:gs>
                  <a:gs pos="80000">
                    <a:srgbClr val="33E700"/>
                  </a:gs>
                  <a:gs pos="100000">
                    <a:srgbClr val="33E70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3" name="Shape 123"/>
              <p:cNvSpPr/>
              <p:nvPr/>
            </p:nvSpPr>
            <p:spPr>
              <a:xfrm>
                <a:off x="-1" y="83207"/>
                <a:ext cx="1691687" cy="153371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607" tIns="172607" rIns="172607" bIns="172607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Рынок 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latin typeface="Times New Roman"/>
                    <a:ea typeface="Times New Roman"/>
                    <a:cs typeface="Times New Roman"/>
                    <a:sym typeface="Times New Roman"/>
                  </a:rPr>
                  <a:t>328 тыс. тонн молока в год. Поставка в соседние регионы</a:t>
                </a:r>
              </a:p>
            </p:txBody>
          </p:sp>
        </p:grpSp>
        <p:sp>
          <p:nvSpPr>
            <p:cNvPr id="125" name="Shape 125"/>
            <p:cNvSpPr/>
            <p:nvPr/>
          </p:nvSpPr>
          <p:spPr>
            <a:xfrm flipH="1">
              <a:off x="2392444" y="4018059"/>
              <a:ext cx="815936" cy="523255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28" name="Group 128"/>
            <p:cNvGrpSpPr/>
            <p:nvPr/>
          </p:nvGrpSpPr>
          <p:grpSpPr>
            <a:xfrm>
              <a:off x="989455" y="4327119"/>
              <a:ext cx="1691688" cy="1700133"/>
              <a:chOff x="0" y="0"/>
              <a:chExt cx="1691686" cy="1700132"/>
            </a:xfrm>
          </p:grpSpPr>
          <p:sp>
            <p:nvSpPr>
              <p:cNvPr id="126" name="Shape 126"/>
              <p:cNvSpPr/>
              <p:nvPr/>
            </p:nvSpPr>
            <p:spPr>
              <a:xfrm>
                <a:off x="0" y="-1"/>
                <a:ext cx="1691687" cy="1700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1E000"/>
                  </a:gs>
                  <a:gs pos="80000">
                    <a:srgbClr val="21E000"/>
                  </a:gs>
                  <a:gs pos="100000">
                    <a:srgbClr val="21E00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-1" y="278422"/>
                <a:ext cx="1691687" cy="11432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607" tIns="172607" rIns="172607" bIns="172607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Молочные продукты </a:t>
                </a: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Высокое качество. Доступная цена</a:t>
                </a:r>
              </a:p>
            </p:txBody>
          </p:sp>
        </p:grpSp>
        <p:sp>
          <p:nvSpPr>
            <p:cNvPr id="129" name="Shape 129"/>
            <p:cNvSpPr/>
            <p:nvPr/>
          </p:nvSpPr>
          <p:spPr>
            <a:xfrm flipH="1">
              <a:off x="1670377" y="3503881"/>
              <a:ext cx="1287148" cy="185065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32" name="Group 132"/>
            <p:cNvGrpSpPr/>
            <p:nvPr/>
          </p:nvGrpSpPr>
          <p:grpSpPr>
            <a:xfrm>
              <a:off x="-1" y="2902822"/>
              <a:ext cx="1691688" cy="1700133"/>
              <a:chOff x="0" y="0"/>
              <a:chExt cx="1691686" cy="1700132"/>
            </a:xfrm>
          </p:grpSpPr>
          <p:sp>
            <p:nvSpPr>
              <p:cNvPr id="130" name="Shape 130"/>
              <p:cNvSpPr/>
              <p:nvPr/>
            </p:nvSpPr>
            <p:spPr>
              <a:xfrm>
                <a:off x="0" y="-1"/>
                <a:ext cx="1691687" cy="1700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FD800"/>
                  </a:gs>
                  <a:gs pos="80000">
                    <a:srgbClr val="0FD800"/>
                  </a:gs>
                  <a:gs pos="100000">
                    <a:srgbClr val="0FD80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 sz="12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131" name="Shape 131"/>
              <p:cNvSpPr/>
              <p:nvPr/>
            </p:nvSpPr>
            <p:spPr>
              <a:xfrm>
                <a:off x="-1" y="252186"/>
                <a:ext cx="1691687" cy="11957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607" tIns="172607" rIns="172607" bIns="172607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Поголовье КРС 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42 000 телок в год</a:t>
                </a:r>
                <a:endPara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36 000 фуражных коров в год</a:t>
                </a:r>
              </a:p>
            </p:txBody>
          </p:sp>
        </p:grpSp>
        <p:sp>
          <p:nvSpPr>
            <p:cNvPr id="133" name="Shape 133"/>
            <p:cNvSpPr/>
            <p:nvPr/>
          </p:nvSpPr>
          <p:spPr>
            <a:xfrm flipH="1" flipV="1">
              <a:off x="1883222" y="2437043"/>
              <a:ext cx="1142003" cy="521536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36" name="Group 136"/>
            <p:cNvGrpSpPr/>
            <p:nvPr/>
          </p:nvGrpSpPr>
          <p:grpSpPr>
            <a:xfrm>
              <a:off x="71438" y="1000133"/>
              <a:ext cx="1912503" cy="1849328"/>
              <a:chOff x="0" y="0"/>
              <a:chExt cx="1912502" cy="1849327"/>
            </a:xfrm>
          </p:grpSpPr>
          <p:sp>
            <p:nvSpPr>
              <p:cNvPr id="134" name="Shape 134"/>
              <p:cNvSpPr/>
              <p:nvPr/>
            </p:nvSpPr>
            <p:spPr>
              <a:xfrm>
                <a:off x="-1" y="-1"/>
                <a:ext cx="1912504" cy="18493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D101"/>
                  </a:gs>
                  <a:gs pos="80000">
                    <a:srgbClr val="00D101"/>
                  </a:gs>
                  <a:gs pos="100000">
                    <a:srgbClr val="00D101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361156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-1" y="47195"/>
                <a:ext cx="1912502" cy="175493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1575" tIns="171575" rIns="171575" bIns="171575" numCol="1" anchor="ctr">
                <a:spAutoFit/>
              </a:bodyPr>
              <a:lstStyle/>
              <a:p>
                <a:pPr lvl="0" algn="ctr" defTabSz="361156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Инвестиционный потенциал </a:t>
                </a: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Инновационные высокорентабельные  проекты. Комфортные условия развития бизнеса будущему поколению</a:t>
                </a:r>
              </a:p>
            </p:txBody>
          </p:sp>
        </p:grpSp>
        <p:sp>
          <p:nvSpPr>
            <p:cNvPr id="137" name="Shape 137"/>
            <p:cNvSpPr/>
            <p:nvPr/>
          </p:nvSpPr>
          <p:spPr>
            <a:xfrm flipH="1" flipV="1">
              <a:off x="3065226" y="1857115"/>
              <a:ext cx="393727" cy="612650"/>
            </a:xfrm>
            <a:prstGeom prst="line">
              <a:avLst/>
            </a:prstGeom>
            <a:noFill/>
            <a:ln w="38100" cap="flat">
              <a:solidFill>
                <a:srgbClr val="8064A2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40" name="Group 140"/>
            <p:cNvGrpSpPr/>
            <p:nvPr/>
          </p:nvGrpSpPr>
          <p:grpSpPr>
            <a:xfrm>
              <a:off x="1766169" y="253706"/>
              <a:ext cx="1691688" cy="1700133"/>
              <a:chOff x="0" y="0"/>
              <a:chExt cx="1691686" cy="1700132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0" y="-1"/>
                <a:ext cx="1691687" cy="1700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C910"/>
                  </a:gs>
                  <a:gs pos="80000">
                    <a:srgbClr val="00C910"/>
                  </a:gs>
                  <a:gs pos="100000">
                    <a:srgbClr val="00C91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700"/>
                  </a:spcBef>
                  <a:defRPr sz="12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endParaRPr/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-1" y="137893"/>
                <a:ext cx="1691687" cy="14243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172607" tIns="172607" rIns="172607" bIns="172607" numCol="1" anchor="ctr">
                <a:spAutoFit/>
              </a:bodyPr>
              <a:lstStyle/>
              <a:p>
                <a:pPr lvl="0" algn="ctr" defTabSz="433387">
                  <a:lnSpc>
                    <a:spcPct val="90000"/>
                  </a:lnSpc>
                  <a:spcBef>
                    <a:spcPts val="500"/>
                  </a:spcBef>
                </a:pPr>
                <a:r>
                  <a:rPr sz="1400">
                    <a:solidFill>
                      <a:srgbClr val="FFFFFF"/>
                    </a:solidFill>
                    <a:latin typeface="Times New Roman Bold"/>
                    <a:ea typeface="Times New Roman Bold"/>
                    <a:cs typeface="Times New Roman Bold"/>
                    <a:sym typeface="Times New Roman Bold"/>
                  </a:rPr>
                  <a:t>Продовольствен-ная безопастность </a:t>
                </a:r>
                <a:r>
                  <a:rPr sz="1200">
                    <a:latin typeface="Times New Roman"/>
                    <a:ea typeface="Times New Roman"/>
                    <a:cs typeface="Times New Roman"/>
                    <a:sym typeface="Times New Roman"/>
                  </a:rPr>
                  <a:t>Обеспечение потребности. Импортозамещение</a:t>
                </a:r>
              </a:p>
            </p:txBody>
          </p:sp>
        </p:grpSp>
      </p:grpSp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-1285916" y="214290"/>
            <a:ext cx="5014913" cy="340516"/>
          </a:xfrm>
          <a:prstGeom prst="rect">
            <a:avLst/>
          </a:prstGeom>
        </p:spPr>
        <p:txBody>
          <a:bodyPr/>
          <a:lstStyle/>
          <a:p>
            <a:pPr lvl="0" defTabSz="512063">
              <a:defRPr sz="1800"/>
            </a:pPr>
            <a:r>
              <a:rPr sz="952">
                <a:latin typeface="Times New Roman Bold"/>
                <a:ea typeface="Times New Roman Bold"/>
                <a:cs typeface="Times New Roman Bold"/>
                <a:sym typeface="Times New Roman Bold"/>
              </a:rPr>
              <a:t>Развитие региона при</a:t>
            </a:r>
            <a:br>
              <a:rPr sz="952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sz="952">
                <a:latin typeface="Times New Roman Bold"/>
                <a:ea typeface="Times New Roman Bold"/>
                <a:cs typeface="Times New Roman Bold"/>
                <a:sym typeface="Times New Roman Bold"/>
              </a:rPr>
              <a:t> внедрении проекта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roup 146"/>
          <p:cNvGrpSpPr/>
          <p:nvPr/>
        </p:nvGrpSpPr>
        <p:grpSpPr>
          <a:xfrm>
            <a:off x="6215074" y="1643049"/>
            <a:ext cx="2156261" cy="1128715"/>
            <a:chOff x="0" y="0"/>
            <a:chExt cx="2156260" cy="1128713"/>
          </a:xfrm>
        </p:grpSpPr>
        <p:sp>
          <p:nvSpPr>
            <p:cNvPr id="144" name="Shape 144"/>
            <p:cNvSpPr/>
            <p:nvPr/>
          </p:nvSpPr>
          <p:spPr>
            <a:xfrm>
              <a:off x="0" y="0"/>
              <a:ext cx="2156261" cy="1128714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55098" y="116015"/>
              <a:ext cx="2046064" cy="89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Финансовые институты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Банки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Страховые фирмы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Кооперативы</a:t>
              </a:r>
            </a:p>
          </p:txBody>
        </p:sp>
      </p:grpSp>
      <p:grpSp>
        <p:nvGrpSpPr>
          <p:cNvPr id="149" name="Group 149"/>
          <p:cNvGrpSpPr/>
          <p:nvPr/>
        </p:nvGrpSpPr>
        <p:grpSpPr>
          <a:xfrm>
            <a:off x="6715139" y="3214685"/>
            <a:ext cx="2084824" cy="914401"/>
            <a:chOff x="0" y="0"/>
            <a:chExt cx="2084822" cy="914400"/>
          </a:xfrm>
        </p:grpSpPr>
        <p:sp>
          <p:nvSpPr>
            <p:cNvPr id="147" name="Shape 147"/>
            <p:cNvSpPr/>
            <p:nvPr/>
          </p:nvSpPr>
          <p:spPr>
            <a:xfrm>
              <a:off x="0" y="0"/>
              <a:ext cx="2084823" cy="914400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44636" y="212058"/>
              <a:ext cx="1995551" cy="4902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Учебный центр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подготовка кадров</a:t>
              </a:r>
            </a:p>
          </p:txBody>
        </p:sp>
      </p:grpSp>
      <p:grpSp>
        <p:nvGrpSpPr>
          <p:cNvPr id="152" name="Group 152"/>
          <p:cNvGrpSpPr/>
          <p:nvPr/>
        </p:nvGrpSpPr>
        <p:grpSpPr>
          <a:xfrm>
            <a:off x="6572263" y="4500569"/>
            <a:ext cx="1870509" cy="914401"/>
            <a:chOff x="0" y="0"/>
            <a:chExt cx="1870507" cy="914400"/>
          </a:xfrm>
        </p:grpSpPr>
        <p:sp>
          <p:nvSpPr>
            <p:cNvPr id="150" name="Shape 150"/>
            <p:cNvSpPr/>
            <p:nvPr/>
          </p:nvSpPr>
          <p:spPr>
            <a:xfrm>
              <a:off x="0" y="0"/>
              <a:ext cx="1870508" cy="914400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44637" y="8588"/>
              <a:ext cx="1781233" cy="8972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Научные учреждения</a:t>
              </a:r>
            </a:p>
            <a:p>
              <a:pPr lvl="0" algn="ctr" defTabSz="914400"/>
              <a:r>
                <a: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разработчики инновационных проектов</a:t>
              </a:r>
            </a:p>
          </p:txBody>
        </p:sp>
      </p:grpSp>
      <p:grpSp>
        <p:nvGrpSpPr>
          <p:cNvPr id="155" name="Group 155"/>
          <p:cNvGrpSpPr/>
          <p:nvPr/>
        </p:nvGrpSpPr>
        <p:grpSpPr>
          <a:xfrm>
            <a:off x="785785" y="4500569"/>
            <a:ext cx="2071704" cy="914401"/>
            <a:chOff x="0" y="0"/>
            <a:chExt cx="2071702" cy="914400"/>
          </a:xfrm>
        </p:grpSpPr>
        <p:sp>
          <p:nvSpPr>
            <p:cNvPr id="153" name="Shape 153"/>
            <p:cNvSpPr/>
            <p:nvPr/>
          </p:nvSpPr>
          <p:spPr>
            <a:xfrm>
              <a:off x="0" y="0"/>
              <a:ext cx="2071703" cy="914400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44636" y="212058"/>
              <a:ext cx="1982430" cy="4902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400">
                  <a:solidFill>
                    <a:srgbClr val="FFFFFF"/>
                  </a:solidFill>
                </a:rPr>
                <a:t>Перерабатывающие предприятия</a:t>
              </a:r>
            </a:p>
          </p:txBody>
        </p:sp>
      </p:grpSp>
      <p:grpSp>
        <p:nvGrpSpPr>
          <p:cNvPr id="158" name="Group 158"/>
          <p:cNvGrpSpPr/>
          <p:nvPr/>
        </p:nvGrpSpPr>
        <p:grpSpPr>
          <a:xfrm>
            <a:off x="357157" y="3071809"/>
            <a:ext cx="2071704" cy="1088867"/>
            <a:chOff x="0" y="0"/>
            <a:chExt cx="2071702" cy="1088865"/>
          </a:xfrm>
        </p:grpSpPr>
        <p:sp>
          <p:nvSpPr>
            <p:cNvPr id="156" name="Shape 156"/>
            <p:cNvSpPr/>
            <p:nvPr/>
          </p:nvSpPr>
          <p:spPr>
            <a:xfrm>
              <a:off x="0" y="0"/>
              <a:ext cx="2071703" cy="1088866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53154" y="96091"/>
              <a:ext cx="1965394" cy="89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Производители молока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Фермы  4-го и 5-го поколения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Семейные  фермы</a:t>
              </a:r>
            </a:p>
          </p:txBody>
        </p:sp>
      </p:grpSp>
      <p:sp>
        <p:nvSpPr>
          <p:cNvPr id="185" name="Shape 185"/>
          <p:cNvSpPr/>
          <p:nvPr/>
        </p:nvSpPr>
        <p:spPr>
          <a:xfrm>
            <a:off x="4612594" y="1891884"/>
            <a:ext cx="7218" cy="1095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38100">
            <a:solidFill>
              <a:srgbClr val="215968"/>
            </a:solidFill>
            <a:headEnd type="triangle"/>
            <a:tailEnd type="triangle"/>
          </a:ln>
        </p:spPr>
        <p:txBody>
          <a:bodyPr/>
          <a:lstStyle/>
          <a:p>
            <a:pPr lvl="0"/>
            <a:endParaRPr/>
          </a:p>
        </p:txBody>
      </p:sp>
      <p:grpSp>
        <p:nvGrpSpPr>
          <p:cNvPr id="162" name="Group 162"/>
          <p:cNvGrpSpPr/>
          <p:nvPr/>
        </p:nvGrpSpPr>
        <p:grpSpPr>
          <a:xfrm>
            <a:off x="3428991" y="3000372"/>
            <a:ext cx="2357455" cy="1455085"/>
            <a:chOff x="0" y="0"/>
            <a:chExt cx="2357453" cy="1455084"/>
          </a:xfrm>
        </p:grpSpPr>
        <p:sp>
          <p:nvSpPr>
            <p:cNvPr id="160" name="Shape 160"/>
            <p:cNvSpPr/>
            <p:nvPr/>
          </p:nvSpPr>
          <p:spPr>
            <a:xfrm>
              <a:off x="0" y="-1"/>
              <a:ext cx="2357454" cy="1455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00000"/>
            </a:solidFill>
            <a:ln w="25400" cap="flat">
              <a:solidFill>
                <a:srgbClr val="0070C0"/>
              </a:solidFill>
              <a:prstDash val="solid"/>
              <a:bevel/>
            </a:ln>
            <a:effectLst>
              <a:outerShdw blurRad="50800" dist="38100" dir="8100000" rotWithShape="0">
                <a:srgbClr val="000000">
                  <a:alpha val="4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345240" y="286629"/>
              <a:ext cx="1666974" cy="8818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14400">
                <a:defRPr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Региональная корпорация развития</a:t>
              </a:r>
            </a:p>
          </p:txBody>
        </p:sp>
      </p:grpSp>
      <p:grpSp>
        <p:nvGrpSpPr>
          <p:cNvPr id="165" name="Group 165"/>
          <p:cNvGrpSpPr/>
          <p:nvPr/>
        </p:nvGrpSpPr>
        <p:grpSpPr>
          <a:xfrm>
            <a:off x="857224" y="1643049"/>
            <a:ext cx="2103256" cy="1093312"/>
            <a:chOff x="0" y="0"/>
            <a:chExt cx="2103255" cy="1093310"/>
          </a:xfrm>
        </p:grpSpPr>
        <p:sp>
          <p:nvSpPr>
            <p:cNvPr id="163" name="Shape 163"/>
            <p:cNvSpPr/>
            <p:nvPr/>
          </p:nvSpPr>
          <p:spPr>
            <a:xfrm>
              <a:off x="0" y="0"/>
              <a:ext cx="2103256" cy="1093311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>
              <a:off x="53371" y="98313"/>
              <a:ext cx="1996514" cy="89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Правительство  РО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Минсельхоз РО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Муниципальные образования</a:t>
              </a:r>
            </a:p>
          </p:txBody>
        </p:sp>
      </p:grpSp>
      <p:sp>
        <p:nvSpPr>
          <p:cNvPr id="186" name="Shape 186"/>
          <p:cNvSpPr/>
          <p:nvPr/>
        </p:nvSpPr>
        <p:spPr>
          <a:xfrm>
            <a:off x="2441545" y="3652666"/>
            <a:ext cx="976591" cy="3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25400">
            <a:solidFill>
              <a:srgbClr val="0070C0"/>
            </a:solidFill>
            <a:tailEnd type="triangle"/>
          </a:ln>
          <a:effectLst>
            <a:outerShdw blurRad="50800" dist="38100" dir="8100000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pPr lvl="0"/>
            <a:endParaRPr/>
          </a:p>
        </p:txBody>
      </p:sp>
      <p:sp>
        <p:nvSpPr>
          <p:cNvPr id="187" name="Shape 187"/>
          <p:cNvSpPr/>
          <p:nvPr/>
        </p:nvSpPr>
        <p:spPr>
          <a:xfrm>
            <a:off x="2806694" y="4156921"/>
            <a:ext cx="829163" cy="3660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25400">
            <a:solidFill>
              <a:srgbClr val="0070C0"/>
            </a:solidFill>
            <a:tailEnd type="triangle"/>
          </a:ln>
          <a:effectLst>
            <a:outerShdw blurRad="50800" dist="38100" dir="8100000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pPr lvl="0"/>
            <a:endParaRPr/>
          </a:p>
        </p:txBody>
      </p:sp>
      <p:sp>
        <p:nvSpPr>
          <p:cNvPr id="168" name="Shape 168"/>
          <p:cNvSpPr/>
          <p:nvPr/>
        </p:nvSpPr>
        <p:spPr>
          <a:xfrm flipV="1">
            <a:off x="5286380" y="2207407"/>
            <a:ext cx="928694" cy="935843"/>
          </a:xfrm>
          <a:prstGeom prst="line">
            <a:avLst/>
          </a:prstGeom>
          <a:ln w="25400">
            <a:solidFill>
              <a:srgbClr val="0070C0"/>
            </a:solidFill>
            <a:headEnd type="triangle"/>
          </a:ln>
          <a:effectLst>
            <a:outerShdw blurRad="50800" dist="38100" dir="81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69" name="Shape 169"/>
          <p:cNvSpPr/>
          <p:nvPr/>
        </p:nvSpPr>
        <p:spPr>
          <a:xfrm flipH="1" flipV="1">
            <a:off x="4929191" y="4429131"/>
            <a:ext cx="1107288" cy="1214448"/>
          </a:xfrm>
          <a:prstGeom prst="line">
            <a:avLst/>
          </a:prstGeom>
          <a:ln w="25400">
            <a:solidFill>
              <a:srgbClr val="0070C0"/>
            </a:solidFill>
            <a:headEnd type="triangle"/>
          </a:ln>
          <a:effectLst>
            <a:outerShdw blurRad="50800" dist="38100" dir="81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70" name="Shape 170"/>
          <p:cNvSpPr/>
          <p:nvPr/>
        </p:nvSpPr>
        <p:spPr>
          <a:xfrm>
            <a:off x="99346" y="203571"/>
            <a:ext cx="9044655" cy="311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ctr" defTabSz="914400"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Структура управления инновационного кластера «Донские молочные продукты»</a:t>
            </a:r>
          </a:p>
        </p:txBody>
      </p:sp>
      <p:grpSp>
        <p:nvGrpSpPr>
          <p:cNvPr id="173" name="Group 173"/>
          <p:cNvGrpSpPr/>
          <p:nvPr/>
        </p:nvGrpSpPr>
        <p:grpSpPr>
          <a:xfrm>
            <a:off x="1857356" y="5643578"/>
            <a:ext cx="2584888" cy="914401"/>
            <a:chOff x="0" y="0"/>
            <a:chExt cx="2584887" cy="914400"/>
          </a:xfrm>
        </p:grpSpPr>
        <p:sp>
          <p:nvSpPr>
            <p:cNvPr id="171" name="Shape 171"/>
            <p:cNvSpPr/>
            <p:nvPr/>
          </p:nvSpPr>
          <p:spPr>
            <a:xfrm>
              <a:off x="0" y="0"/>
              <a:ext cx="2584888" cy="914400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>
              <a:off x="44637" y="8858"/>
              <a:ext cx="2495614" cy="89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Маркетинг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Оптово-распределительный центр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Социальное питание</a:t>
              </a:r>
            </a:p>
          </p:txBody>
        </p:sp>
      </p:grpSp>
      <p:sp>
        <p:nvSpPr>
          <p:cNvPr id="174" name="Shape 174"/>
          <p:cNvSpPr/>
          <p:nvPr/>
        </p:nvSpPr>
        <p:spPr>
          <a:xfrm flipV="1">
            <a:off x="3149800" y="4429131"/>
            <a:ext cx="1065013" cy="1214448"/>
          </a:xfrm>
          <a:prstGeom prst="line">
            <a:avLst/>
          </a:prstGeom>
          <a:ln w="25400">
            <a:solidFill>
              <a:srgbClr val="0070C0"/>
            </a:solidFill>
            <a:headEnd type="triangle"/>
          </a:ln>
          <a:effectLst>
            <a:outerShdw blurRad="50800" dist="38100" dir="81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75" name="Shape 175"/>
          <p:cNvSpPr>
            <a:spLocks noGrp="1"/>
          </p:cNvSpPr>
          <p:nvPr>
            <p:ph type="sldNum" sz="quarter" idx="2"/>
          </p:nvPr>
        </p:nvSpPr>
        <p:spPr>
          <a:xfrm>
            <a:off x="6553200" y="6221732"/>
            <a:ext cx="2133600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pPr lvl="0">
                <a:defRPr sz="1800">
                  <a:solidFill>
                    <a:srgbClr val="000000"/>
                  </a:solidFill>
                </a:defRPr>
              </a:pPr>
              <a:t>3</a:t>
            </a:fld>
            <a:endParaRPr sz="1200">
              <a:solidFill>
                <a:srgbClr val="888888"/>
              </a:solidFill>
            </a:endParaRPr>
          </a:p>
        </p:txBody>
      </p:sp>
      <p:grpSp>
        <p:nvGrpSpPr>
          <p:cNvPr id="178" name="Group 178"/>
          <p:cNvGrpSpPr/>
          <p:nvPr/>
        </p:nvGrpSpPr>
        <p:grpSpPr>
          <a:xfrm>
            <a:off x="3571868" y="785793"/>
            <a:ext cx="2103256" cy="1093312"/>
            <a:chOff x="0" y="0"/>
            <a:chExt cx="2103255" cy="1093310"/>
          </a:xfrm>
        </p:grpSpPr>
        <p:sp>
          <p:nvSpPr>
            <p:cNvPr id="176" name="Shape 176"/>
            <p:cNvSpPr/>
            <p:nvPr/>
          </p:nvSpPr>
          <p:spPr>
            <a:xfrm>
              <a:off x="0" y="0"/>
              <a:ext cx="2103256" cy="1093311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77" name="Shape 177"/>
            <p:cNvSpPr/>
            <p:nvPr/>
          </p:nvSpPr>
          <p:spPr>
            <a:xfrm>
              <a:off x="53371" y="301513"/>
              <a:ext cx="1996514" cy="4902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14400">
                <a:defRPr sz="14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400">
                  <a:solidFill>
                    <a:srgbClr val="FFFFFF"/>
                  </a:solidFill>
                </a:rPr>
                <a:t>Ассоциация Союзмолоко</a:t>
              </a:r>
            </a:p>
          </p:txBody>
        </p:sp>
      </p:grpSp>
      <p:grpSp>
        <p:nvGrpSpPr>
          <p:cNvPr id="181" name="Group 181"/>
          <p:cNvGrpSpPr/>
          <p:nvPr/>
        </p:nvGrpSpPr>
        <p:grpSpPr>
          <a:xfrm>
            <a:off x="4786314" y="5643578"/>
            <a:ext cx="2500330" cy="914401"/>
            <a:chOff x="0" y="0"/>
            <a:chExt cx="2500329" cy="914400"/>
          </a:xfrm>
        </p:grpSpPr>
        <p:sp>
          <p:nvSpPr>
            <p:cNvPr id="179" name="Shape 179"/>
            <p:cNvSpPr/>
            <p:nvPr/>
          </p:nvSpPr>
          <p:spPr>
            <a:xfrm>
              <a:off x="0" y="0"/>
              <a:ext cx="2500330" cy="914400"/>
            </a:xfrm>
            <a:prstGeom prst="roundRect">
              <a:avLst>
                <a:gd name="adj" fmla="val 16667"/>
              </a:avLst>
            </a:prstGeom>
            <a:solidFill>
              <a:srgbClr val="558ED5"/>
            </a:solidFill>
            <a:ln w="25400" cap="flat">
              <a:solidFill>
                <a:srgbClr val="0070C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def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defRPr>
              </a:pP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x="44636" y="8588"/>
              <a:ext cx="2411058" cy="8972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/>
              <a:r>
                <a: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Поставщики скота 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Поставщики  оборудования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 defTabSz="914400"/>
              <a:r>
                <a:rPr sz="1300">
                  <a:solidFill>
                    <a:srgbClr val="FFFFFF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Строительные компании</a:t>
              </a:r>
              <a:endPara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2" name="Shape 182"/>
          <p:cNvSpPr/>
          <p:nvPr/>
        </p:nvSpPr>
        <p:spPr>
          <a:xfrm>
            <a:off x="2944703" y="2214553"/>
            <a:ext cx="829530" cy="998910"/>
          </a:xfrm>
          <a:prstGeom prst="line">
            <a:avLst/>
          </a:prstGeom>
          <a:ln w="38100">
            <a:solidFill>
              <a:srgbClr val="215968"/>
            </a:solidFill>
            <a:headEnd type="triangle"/>
            <a:tailEnd type="triangle"/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5798646" y="3690653"/>
            <a:ext cx="903794" cy="16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38100">
            <a:solidFill>
              <a:srgbClr val="215968"/>
            </a:solidFill>
            <a:headEnd type="triangle"/>
            <a:tailEnd type="triangle"/>
          </a:ln>
        </p:spPr>
        <p:txBody>
          <a:bodyPr/>
          <a:lstStyle/>
          <a:p>
            <a:pPr lvl="0"/>
            <a:endParaRPr/>
          </a:p>
        </p:txBody>
      </p:sp>
      <p:sp>
        <p:nvSpPr>
          <p:cNvPr id="184" name="Shape 184"/>
          <p:cNvSpPr/>
          <p:nvPr/>
        </p:nvSpPr>
        <p:spPr>
          <a:xfrm>
            <a:off x="5500694" y="4143379"/>
            <a:ext cx="1043844" cy="856035"/>
          </a:xfrm>
          <a:prstGeom prst="line">
            <a:avLst/>
          </a:prstGeom>
          <a:ln w="38100">
            <a:solidFill>
              <a:srgbClr val="215968"/>
            </a:solidFill>
            <a:headEnd type="triangle"/>
            <a:tailEnd type="triangle"/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/>
          </p:cNvSpPr>
          <p:nvPr>
            <p:ph type="title"/>
          </p:nvPr>
        </p:nvSpPr>
        <p:spPr>
          <a:xfrm>
            <a:off x="225027" y="260646"/>
            <a:ext cx="8640961" cy="504060"/>
          </a:xfrm>
          <a:prstGeom prst="rect">
            <a:avLst/>
          </a:prstGeom>
          <a:solidFill>
            <a:srgbClr val="0070C0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>
            <a:lvl1pPr>
              <a:defRPr sz="1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Текущее состояние по проекту</a:t>
            </a:r>
          </a:p>
        </p:txBody>
      </p:sp>
      <p:sp>
        <p:nvSpPr>
          <p:cNvPr id="191" name="Shape 191"/>
          <p:cNvSpPr>
            <a:spLocks noGrp="1"/>
          </p:cNvSpPr>
          <p:nvPr>
            <p:ph type="body" idx="1"/>
          </p:nvPr>
        </p:nvSpPr>
        <p:spPr>
          <a:xfrm>
            <a:off x="225027" y="897895"/>
            <a:ext cx="8640961" cy="885744"/>
          </a:xfrm>
          <a:prstGeom prst="rect">
            <a:avLst/>
          </a:prstGeom>
          <a:solidFill>
            <a:srgbClr val="FDEADA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 anchor="ctr"/>
          <a:lstStyle/>
          <a:p>
            <a:pPr marL="0" lvl="0" indent="0" algn="ctr" defTabSz="416051">
              <a:spcBef>
                <a:spcPts val="300"/>
              </a:spcBef>
              <a:buSzTx/>
              <a:buNone/>
              <a:defRPr sz="1800"/>
            </a:pPr>
            <a:r>
              <a:rPr sz="1400">
                <a:latin typeface="Times New Roman Bold"/>
                <a:ea typeface="Times New Roman Bold"/>
                <a:cs typeface="Times New Roman Bold"/>
                <a:sym typeface="Times New Roman Bold"/>
              </a:rPr>
              <a:t>27 января 2015 г. подписано Соглашение о взаимодействии и сотрудничестве участников кластера по</a:t>
            </a:r>
          </a:p>
          <a:p>
            <a:pPr marL="0" lvl="0" indent="0" algn="ctr" defTabSz="416051">
              <a:spcBef>
                <a:spcPts val="0"/>
              </a:spcBef>
              <a:buSzTx/>
              <a:buNone/>
              <a:defRPr sz="1800"/>
            </a:pPr>
            <a:r>
              <a:rPr sz="1400">
                <a:latin typeface="Times New Roman Bold"/>
                <a:ea typeface="Times New Roman Bold"/>
                <a:cs typeface="Times New Roman Bold"/>
                <a:sym typeface="Times New Roman Bold"/>
              </a:rPr>
              <a:t>производству и переработке молочной продукции в Ростовской области</a:t>
            </a:r>
          </a:p>
          <a:p>
            <a:pPr marL="0" lvl="0" indent="0" algn="ctr" defTabSz="416051">
              <a:spcBef>
                <a:spcPts val="0"/>
              </a:spcBef>
              <a:buSzTx/>
              <a:buNone/>
              <a:defRPr sz="1800"/>
            </a:pPr>
            <a:r>
              <a:rPr sz="1400">
                <a:latin typeface="Times New Roman Bold"/>
                <a:ea typeface="Times New Roman Bold"/>
                <a:cs typeface="Times New Roman Bold"/>
                <a:sym typeface="Times New Roman Bold"/>
              </a:rPr>
              <a:t>«Донские молочные продукты»</a:t>
            </a:r>
          </a:p>
        </p:txBody>
      </p:sp>
      <p:sp>
        <p:nvSpPr>
          <p:cNvPr id="192" name="Shape 192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fld id="{86CB4B4D-7CA3-9044-876B-883B54F8677D}" type="slidenum">
              <a:rPr sz="1200"/>
              <a:pPr lvl="0">
                <a:defRPr sz="1800"/>
              </a:pPr>
              <a:t>4</a:t>
            </a:fld>
            <a:endParaRPr sz="1200"/>
          </a:p>
        </p:txBody>
      </p:sp>
      <p:sp>
        <p:nvSpPr>
          <p:cNvPr id="193" name="Shape 193"/>
          <p:cNvSpPr/>
          <p:nvPr/>
        </p:nvSpPr>
        <p:spPr>
          <a:xfrm>
            <a:off x="1907703" y="6465384"/>
            <a:ext cx="7128793" cy="146466"/>
          </a:xfrm>
          <a:prstGeom prst="rect">
            <a:avLst/>
          </a:prstGeom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1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0070C0"/>
                </a:solidFill>
              </a:rPr>
              <a:t>___________________________________________________________________________________________________</a:t>
            </a:r>
          </a:p>
        </p:txBody>
      </p:sp>
      <p:sp>
        <p:nvSpPr>
          <p:cNvPr id="194" name="Shape 194"/>
          <p:cNvSpPr/>
          <p:nvPr/>
        </p:nvSpPr>
        <p:spPr>
          <a:xfrm>
            <a:off x="256996" y="1916831"/>
            <a:ext cx="8640961" cy="885745"/>
          </a:xfrm>
          <a:prstGeom prst="rect">
            <a:avLst/>
          </a:prstGeom>
          <a:solidFill>
            <a:srgbClr val="FDEADA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ОАО «РКР» определено специализированной организацией кластера, т.е. организацией, осуществляющей координацию деятельности участников кластера при совместных кластерных инициативах и взаимодействии с внешней средой </a:t>
            </a:r>
          </a:p>
        </p:txBody>
      </p:sp>
      <p:sp>
        <p:nvSpPr>
          <p:cNvPr id="195" name="Shape 195"/>
          <p:cNvSpPr/>
          <p:nvPr/>
        </p:nvSpPr>
        <p:spPr>
          <a:xfrm>
            <a:off x="256996" y="3028207"/>
            <a:ext cx="8640961" cy="835113"/>
          </a:xfrm>
          <a:prstGeom prst="rect">
            <a:avLst/>
          </a:prstGeom>
          <a:solidFill>
            <a:srgbClr val="FDEADA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Соглашение подписано 44 «базовыми организациями». Намечено присоединение к кластеру не менее 50 организаций малого и среднего бизнеса, путем процедуры присоединения к соглашению о создании кластера</a:t>
            </a:r>
          </a:p>
        </p:txBody>
      </p:sp>
      <p:sp>
        <p:nvSpPr>
          <p:cNvPr id="196" name="Shape 196"/>
          <p:cNvSpPr/>
          <p:nvPr/>
        </p:nvSpPr>
        <p:spPr>
          <a:xfrm>
            <a:off x="256996" y="4137959"/>
            <a:ext cx="8640961" cy="648077"/>
          </a:xfrm>
          <a:prstGeom prst="rect">
            <a:avLst/>
          </a:prstGeom>
          <a:solidFill>
            <a:srgbClr val="FDEADA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Намечены первые ознакомительные встречи представителей организаций-участников кластера, для обмена информацией о возможностях и потребностях</a:t>
            </a:r>
          </a:p>
        </p:txBody>
      </p:sp>
      <p:sp>
        <p:nvSpPr>
          <p:cNvPr id="197" name="Shape 197"/>
          <p:cNvSpPr/>
          <p:nvPr/>
        </p:nvSpPr>
        <p:spPr>
          <a:xfrm>
            <a:off x="256996" y="5013176"/>
            <a:ext cx="8640961" cy="1152132"/>
          </a:xfrm>
          <a:prstGeom prst="rect">
            <a:avLst/>
          </a:prstGeom>
          <a:solidFill>
            <a:srgbClr val="FDEADA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В данный момент ведется сбор информации об объемах производства и переработке молочной продукции и перспективах производства на ближайшие 5 лет с целью развития новых предприятий.</a:t>
            </a:r>
          </a:p>
        </p:txBody>
      </p:sp>
      <p:pic>
        <p:nvPicPr>
          <p:cNvPr id="198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23527" y="6381327"/>
            <a:ext cx="1224138" cy="4018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225027" y="260646"/>
            <a:ext cx="8640961" cy="504060"/>
          </a:xfrm>
          <a:prstGeom prst="rect">
            <a:avLst/>
          </a:prstGeom>
          <a:solidFill>
            <a:srgbClr val="0070C0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>
            <a:lvl1pPr>
              <a:defRPr sz="1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Перспективная деятельность по проекту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251518" y="908720"/>
            <a:ext cx="8640961" cy="730079"/>
          </a:xfrm>
          <a:prstGeom prst="rect">
            <a:avLst/>
          </a:prstGeom>
          <a:solidFill>
            <a:srgbClr val="DBEEF4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 anchor="ctr"/>
          <a:lstStyle>
            <a:lvl1pPr marL="0" indent="0" algn="ctr">
              <a:spcBef>
                <a:spcPts val="300"/>
              </a:spcBef>
              <a:buSzTx/>
              <a:buNone/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Необходимо разработать программу развития кластера, согласовать её с организациями-участниками и утвердить на Собрании участников кластера</a:t>
            </a:r>
          </a:p>
        </p:txBody>
      </p:sp>
      <p:sp>
        <p:nvSpPr>
          <p:cNvPr id="202" name="Shape 202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fld id="{86CB4B4D-7CA3-9044-876B-883B54F8677D}" type="slidenum">
              <a:rPr sz="1200"/>
              <a:pPr lvl="0">
                <a:defRPr sz="1800"/>
              </a:pPr>
              <a:t>5</a:t>
            </a:fld>
            <a:endParaRPr sz="1200"/>
          </a:p>
        </p:txBody>
      </p:sp>
      <p:sp>
        <p:nvSpPr>
          <p:cNvPr id="203" name="Shape 203"/>
          <p:cNvSpPr/>
          <p:nvPr/>
        </p:nvSpPr>
        <p:spPr>
          <a:xfrm>
            <a:off x="1907703" y="6465384"/>
            <a:ext cx="7128793" cy="146466"/>
          </a:xfrm>
          <a:prstGeom prst="rect">
            <a:avLst/>
          </a:prstGeom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1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0070C0"/>
                </a:solidFill>
              </a:rPr>
              <a:t>___________________________________________________________________________________________________</a:t>
            </a:r>
          </a:p>
        </p:txBody>
      </p:sp>
      <p:sp>
        <p:nvSpPr>
          <p:cNvPr id="204" name="Shape 204"/>
          <p:cNvSpPr/>
          <p:nvPr/>
        </p:nvSpPr>
        <p:spPr>
          <a:xfrm>
            <a:off x="278921" y="1904956"/>
            <a:ext cx="8640961" cy="1075752"/>
          </a:xfrm>
          <a:prstGeom prst="rect">
            <a:avLst/>
          </a:prstGeom>
          <a:solidFill>
            <a:srgbClr val="DBEEF4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Необходимо презентовать кластер и программу его развития в Министерстве экономического развития РФ, с целью определения возможностей включения в перечень пилотных инновационных кластеров и выявления потенциала получения поддержки на  федеральном уровне </a:t>
            </a:r>
          </a:p>
        </p:txBody>
      </p:sp>
      <p:sp>
        <p:nvSpPr>
          <p:cNvPr id="205" name="Shape 205"/>
          <p:cNvSpPr/>
          <p:nvPr/>
        </p:nvSpPr>
        <p:spPr>
          <a:xfrm>
            <a:off x="251518" y="3170712"/>
            <a:ext cx="8640961" cy="926278"/>
          </a:xfrm>
          <a:prstGeom prst="rect">
            <a:avLst/>
          </a:prstGeom>
          <a:solidFill>
            <a:srgbClr val="DBEEF4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795527">
              <a:spcBef>
                <a:spcPts val="300"/>
              </a:spcBef>
              <a:defRPr sz="13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300"/>
              <a:t>Необходимо разработать и внедрить систему информационного обмена возможностей и потребностей участников кластера, а также систему инфообмена с внешней средой для выявления возможностей субконтрактации и кооперации. Проводится ежедневный информационный обмен по мониторингу молочной отрасли. </a:t>
            </a:r>
          </a:p>
        </p:txBody>
      </p:sp>
      <p:sp>
        <p:nvSpPr>
          <p:cNvPr id="206" name="Shape 206"/>
          <p:cNvSpPr/>
          <p:nvPr/>
        </p:nvSpPr>
        <p:spPr>
          <a:xfrm>
            <a:off x="269940" y="4304215"/>
            <a:ext cx="8640961" cy="778427"/>
          </a:xfrm>
          <a:prstGeom prst="rect">
            <a:avLst/>
          </a:prstGeom>
          <a:solidFill>
            <a:srgbClr val="DBEEF4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Необходимо организовать информирование участников инновационной деятельности области и страны о научных и образовательных возможностях участников кластера</a:t>
            </a:r>
          </a:p>
        </p:txBody>
      </p:sp>
      <p:sp>
        <p:nvSpPr>
          <p:cNvPr id="207" name="Shape 207"/>
          <p:cNvSpPr/>
          <p:nvPr/>
        </p:nvSpPr>
        <p:spPr>
          <a:xfrm>
            <a:off x="269939" y="5298182"/>
            <a:ext cx="8640961" cy="841363"/>
          </a:xfrm>
          <a:prstGeom prst="rect">
            <a:avLst/>
          </a:prstGeom>
          <a:solidFill>
            <a:srgbClr val="DBEEF4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Необходимо продвижение имиджа Ростовской области как инновационного региона с глубокими перспективами развития инновационной деятельности </a:t>
            </a:r>
          </a:p>
        </p:txBody>
      </p:sp>
      <p:pic>
        <p:nvPicPr>
          <p:cNvPr id="208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23527" y="6381327"/>
            <a:ext cx="1224138" cy="4018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/>
          </p:cNvSpPr>
          <p:nvPr>
            <p:ph type="title"/>
          </p:nvPr>
        </p:nvSpPr>
        <p:spPr>
          <a:xfrm>
            <a:off x="225027" y="260646"/>
            <a:ext cx="8640961" cy="504060"/>
          </a:xfrm>
          <a:prstGeom prst="rect">
            <a:avLst/>
          </a:prstGeom>
          <a:solidFill>
            <a:srgbClr val="0070C0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/>
          <a:lstStyle>
            <a:lvl1pPr>
              <a:defRPr sz="1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Актуальные вопросы и выводы по проекту</a:t>
            </a:r>
          </a:p>
        </p:txBody>
      </p:sp>
      <p:sp>
        <p:nvSpPr>
          <p:cNvPr id="211" name="Shape 211"/>
          <p:cNvSpPr>
            <a:spLocks noGrp="1"/>
          </p:cNvSpPr>
          <p:nvPr>
            <p:ph type="body" idx="1"/>
          </p:nvPr>
        </p:nvSpPr>
        <p:spPr>
          <a:xfrm>
            <a:off x="251518" y="991847"/>
            <a:ext cx="8640961" cy="1727601"/>
          </a:xfrm>
          <a:prstGeom prst="rect">
            <a:avLst/>
          </a:prstGeom>
          <a:solidFill>
            <a:srgbClr val="92D050"/>
          </a:solidFill>
          <a:ln>
            <a:solidFill/>
            <a:beve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0" tIns="0" rIns="0" bIns="0" anchor="ctr"/>
          <a:lstStyle>
            <a:lvl1pPr marL="0" indent="0" algn="ctr">
              <a:spcBef>
                <a:spcPts val="300"/>
              </a:spcBef>
              <a:buSzTx/>
              <a:buNone/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Затраты по организации деятельности ОАО «РКР», как специализированной организации кластера, на первоначальном этапе не значительны и в последствии могут быть компенсированы за счет поддержки федерального бюджета (с софинансированием областного бюджета), при условии включения кластера «Донские молочные продукты» в перечень пилотных инновационных кластеров, получающих поддержку Министерства экономического развития РФ. Участие ОАО «Региональная корпорация развития» в качестве соучредителя в финансировании проекта (предположительно 25+1%).</a:t>
            </a:r>
          </a:p>
        </p:txBody>
      </p:sp>
      <p:sp>
        <p:nvSpPr>
          <p:cNvPr id="212" name="Shape 212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fld id="{86CB4B4D-7CA3-9044-876B-883B54F8677D}" type="slidenum">
              <a:rPr sz="1200"/>
              <a:pPr lvl="0">
                <a:defRPr sz="1800"/>
              </a:pPr>
              <a:t>6</a:t>
            </a:fld>
            <a:endParaRPr sz="1200"/>
          </a:p>
        </p:txBody>
      </p:sp>
      <p:sp>
        <p:nvSpPr>
          <p:cNvPr id="213" name="Shape 213"/>
          <p:cNvSpPr/>
          <p:nvPr/>
        </p:nvSpPr>
        <p:spPr>
          <a:xfrm>
            <a:off x="1907703" y="6465384"/>
            <a:ext cx="7128793" cy="146466"/>
          </a:xfrm>
          <a:prstGeom prst="rect">
            <a:avLst/>
          </a:prstGeom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1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0070C0"/>
                </a:solidFill>
              </a:rPr>
              <a:t>___________________________________________________________________________________________________</a:t>
            </a:r>
          </a:p>
        </p:txBody>
      </p:sp>
      <p:sp>
        <p:nvSpPr>
          <p:cNvPr id="214" name="Shape 214"/>
          <p:cNvSpPr/>
          <p:nvPr/>
        </p:nvSpPr>
        <p:spPr>
          <a:xfrm>
            <a:off x="278921" y="3024719"/>
            <a:ext cx="8640961" cy="1535409"/>
          </a:xfrm>
          <a:prstGeom prst="rect">
            <a:avLst/>
          </a:prstGeom>
          <a:solidFill>
            <a:srgbClr val="92D050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В случае достижения положительных результатов при управлении кластером и накоплении опыта, ОАО «РКР» может рассматриваться как организация, исполняющая функцию единоличного исполнительного органа (ЕИО) НП «Единый региональный центр инновационного развития Ростовской области»</a:t>
            </a:r>
          </a:p>
        </p:txBody>
      </p:sp>
      <p:sp>
        <p:nvSpPr>
          <p:cNvPr id="215" name="Shape 215"/>
          <p:cNvSpPr/>
          <p:nvPr/>
        </p:nvSpPr>
        <p:spPr>
          <a:xfrm>
            <a:off x="251518" y="4884337"/>
            <a:ext cx="8640961" cy="1195834"/>
          </a:xfrm>
          <a:prstGeom prst="rect">
            <a:avLst/>
          </a:prstGeom>
          <a:solidFill>
            <a:srgbClr val="92D050"/>
          </a:solidFill>
          <a:ln w="12700">
            <a:solidFill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914400">
              <a:spcBef>
                <a:spcPts val="300"/>
              </a:spcBef>
              <a:defRPr sz="1600"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/>
            </a:pPr>
            <a:r>
              <a:rPr sz="1600"/>
              <a:t>Участие в деятельности кластера по производству и переработке молочной продукции «Донские молочные продукты» в качестве специализированной организации, полностью соответствует задачам ОАО «РКР» как института развития Ростовской области</a:t>
            </a:r>
          </a:p>
        </p:txBody>
      </p:sp>
      <p:pic>
        <p:nvPicPr>
          <p:cNvPr id="216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23527" y="6381327"/>
            <a:ext cx="1224138" cy="4018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venir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630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Default</vt:lpstr>
      <vt:lpstr>Проект. Суть и принципиальная схема.</vt:lpstr>
      <vt:lpstr>Развитие региона при  внедрении проекта</vt:lpstr>
      <vt:lpstr>Слайд 3</vt:lpstr>
      <vt:lpstr>Текущее состояние по проекту</vt:lpstr>
      <vt:lpstr>Перспективная деятельность по проекту</vt:lpstr>
      <vt:lpstr>Актуальные вопросы и выводы по проекту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Проект. Суть и принципиальная схема.</dc:title>
  <dc:creator>user</dc:creator>
  <cp:lastModifiedBy>user</cp:lastModifiedBy>
  <cp:revision>1</cp:revision>
  <dcterms:modified xsi:type="dcterms:W3CDTF">2015-05-15T12:50:31Z</dcterms:modified>
</cp:coreProperties>
</file>